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39" r:id="rId4"/>
    <p:sldId id="278" r:id="rId5"/>
    <p:sldId id="309" r:id="rId6"/>
    <p:sldId id="279" r:id="rId7"/>
    <p:sldId id="340" r:id="rId8"/>
    <p:sldId id="281" r:id="rId9"/>
    <p:sldId id="332" r:id="rId10"/>
    <p:sldId id="259" r:id="rId11"/>
    <p:sldId id="286" r:id="rId12"/>
    <p:sldId id="267" r:id="rId13"/>
    <p:sldId id="268" r:id="rId14"/>
    <p:sldId id="269" r:id="rId15"/>
    <p:sldId id="310" r:id="rId16"/>
    <p:sldId id="311" r:id="rId17"/>
    <p:sldId id="312" r:id="rId18"/>
    <p:sldId id="273" r:id="rId19"/>
    <p:sldId id="270" r:id="rId20"/>
    <p:sldId id="271" r:id="rId21"/>
    <p:sldId id="274" r:id="rId22"/>
    <p:sldId id="275" r:id="rId23"/>
    <p:sldId id="276" r:id="rId24"/>
    <p:sldId id="290" r:id="rId25"/>
    <p:sldId id="291" r:id="rId26"/>
    <p:sldId id="292" r:id="rId27"/>
    <p:sldId id="287" r:id="rId28"/>
    <p:sldId id="305" r:id="rId29"/>
    <p:sldId id="306" r:id="rId30"/>
    <p:sldId id="307" r:id="rId31"/>
    <p:sldId id="296" r:id="rId32"/>
    <p:sldId id="300" r:id="rId33"/>
    <p:sldId id="301" r:id="rId34"/>
    <p:sldId id="302" r:id="rId35"/>
    <p:sldId id="303" r:id="rId36"/>
    <p:sldId id="304" r:id="rId37"/>
    <p:sldId id="288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289" r:id="rId48"/>
    <p:sldId id="283" r:id="rId49"/>
    <p:sldId id="322" r:id="rId50"/>
    <p:sldId id="333" r:id="rId51"/>
    <p:sldId id="323" r:id="rId52"/>
    <p:sldId id="334" r:id="rId53"/>
    <p:sldId id="324" r:id="rId54"/>
    <p:sldId id="335" r:id="rId55"/>
    <p:sldId id="325" r:id="rId56"/>
    <p:sldId id="336" r:id="rId57"/>
    <p:sldId id="326" r:id="rId58"/>
    <p:sldId id="337" r:id="rId59"/>
    <p:sldId id="327" r:id="rId60"/>
    <p:sldId id="338" r:id="rId61"/>
    <p:sldId id="284" r:id="rId62"/>
    <p:sldId id="328" r:id="rId63"/>
    <p:sldId id="331" r:id="rId64"/>
    <p:sldId id="329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leanpub.com/notesondesigncomplexity/OEBPS/chap19.xhtml#Simon199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2603C-43E7-DB4A-8535-2E8EF034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58" y="471947"/>
            <a:ext cx="10515600" cy="121519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Design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Željko Obrenović </a:t>
            </a:r>
          </a:p>
          <a:p>
            <a:r>
              <a:rPr lang="en-US" dirty="0">
                <a:solidFill>
                  <a:schemeClr val="bg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https://obren.info/books/designinstability.pdf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F91632-DA18-5044-83E7-712D104F0B97}"/>
              </a:ext>
            </a:extLst>
          </p:cNvPr>
          <p:cNvSpPr txBox="1">
            <a:spLocks/>
          </p:cNvSpPr>
          <p:nvPr/>
        </p:nvSpPr>
        <p:spPr>
          <a:xfrm rot="726028">
            <a:off x="3765378" y="997764"/>
            <a:ext cx="5145505" cy="1215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Instability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Problematic 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Problematic 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Problematic Solution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Problematic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Problematic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Problematic 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317B-8CC5-684E-A9A6-9775B490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CF01-FC3D-E64E-9E2E-FB2F3F33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Herbert Simon’s a complex system is </a:t>
            </a:r>
            <a:r>
              <a:rPr lang="en-US" i="1" dirty="0"/>
              <a:t>“one made up of a large number of parts that interact in a non-simple way”</a:t>
            </a:r>
            <a:r>
              <a:rPr lang="en-US" dirty="0"/>
              <a:t> (</a:t>
            </a:r>
            <a:r>
              <a:rPr lang="en-US" dirty="0">
                <a:hlinkClick r:id="rId2"/>
              </a:rPr>
              <a:t>Simon 1996</a:t>
            </a:r>
            <a:r>
              <a:rPr lang="en-US" dirty="0"/>
              <a:t>, page 183). </a:t>
            </a:r>
          </a:p>
          <a:p>
            <a:r>
              <a:rPr lang="en-US" dirty="0"/>
              <a:t>Looking at complexity from </a:t>
            </a:r>
            <a:r>
              <a:rPr lang="en-US" b="1" u="sng" dirty="0"/>
              <a:t>two sides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structural</a:t>
            </a:r>
            <a:r>
              <a:rPr lang="en-US" dirty="0"/>
              <a:t>, </a:t>
            </a:r>
            <a:r>
              <a:rPr lang="en-US" b="1" dirty="0"/>
              <a:t>quantitative</a:t>
            </a:r>
            <a:r>
              <a:rPr lang="en-US" dirty="0"/>
              <a:t>, objective and measurable side,</a:t>
            </a:r>
            <a:br>
              <a:rPr lang="en-US" dirty="0"/>
            </a:br>
            <a:r>
              <a:rPr lang="en-US" dirty="0"/>
              <a:t>reflects number and organization of </a:t>
            </a:r>
            <a:r>
              <a:rPr lang="en-US" b="1" dirty="0"/>
              <a:t>elements</a:t>
            </a:r>
            <a:r>
              <a:rPr lang="en-US" dirty="0"/>
              <a:t> of objects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cognitive</a:t>
            </a:r>
            <a:r>
              <a:rPr lang="en-US" dirty="0"/>
              <a:t>, </a:t>
            </a:r>
            <a:r>
              <a:rPr lang="en-US" b="1" dirty="0"/>
              <a:t>qualitative</a:t>
            </a:r>
            <a:r>
              <a:rPr lang="en-US" dirty="0"/>
              <a:t>, more subjective side, </a:t>
            </a:r>
            <a:br>
              <a:rPr lang="en-US" dirty="0"/>
            </a:br>
            <a:r>
              <a:rPr lang="en-US" dirty="0"/>
              <a:t>indicates challenges of </a:t>
            </a:r>
            <a:r>
              <a:rPr lang="en-US" b="1" dirty="0"/>
              <a:t>human cognition </a:t>
            </a:r>
            <a:r>
              <a:rPr lang="en-US" dirty="0"/>
              <a:t>to understand and manage</a:t>
            </a:r>
          </a:p>
          <a:p>
            <a:r>
              <a:rPr lang="en-US" b="1" dirty="0"/>
              <a:t>Representation</a:t>
            </a:r>
            <a:r>
              <a:rPr lang="en-US" dirty="0"/>
              <a:t> is crucial in human’s understanding of complexity</a:t>
            </a:r>
          </a:p>
          <a:p>
            <a:pPr lvl="1"/>
            <a:r>
              <a:rPr lang="en-US" dirty="0"/>
              <a:t>discovery as a change in representation:</a:t>
            </a:r>
          </a:p>
          <a:p>
            <a:pPr lvl="2"/>
            <a:r>
              <a:rPr lang="en-US" i="1" dirty="0"/>
              <a:t>“mathematical derivation … as a change in representation, making evident what was previously true but obscure.”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8F26-2B65-F540-8C08-622915FB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57236" y="3078291"/>
            <a:ext cx="1921470" cy="1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Problematic 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</a:t>
            </a:r>
            <a:r>
              <a:rPr lang="en-US" b="1" dirty="0"/>
              <a:t>complexity</a:t>
            </a:r>
            <a:r>
              <a:rPr lang="en-US" dirty="0"/>
              <a:t> is a difficult and vague topic</a:t>
            </a:r>
            <a:br>
              <a:rPr lang="en-US" dirty="0"/>
            </a:br>
            <a:r>
              <a:rPr lang="en-US" dirty="0"/>
              <a:t>but complexity is essential for design</a:t>
            </a:r>
          </a:p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Problematic 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problematic solution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problematic solution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EC60-D41C-944D-A2A0-C05F478B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0336-5228-3B4C-ACC4-C8284009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  <a:p>
            <a:pPr lvl="1"/>
            <a:r>
              <a:rPr lang="en-US" dirty="0"/>
              <a:t>E.g. simplify, abstract</a:t>
            </a:r>
          </a:p>
          <a:p>
            <a:pPr lvl="1"/>
            <a:endParaRPr lang="en-US" dirty="0"/>
          </a:p>
          <a:p>
            <a:r>
              <a:rPr lang="en-US" b="1" dirty="0"/>
              <a:t>Accept &amp; Manage</a:t>
            </a:r>
          </a:p>
          <a:p>
            <a:pPr lvl="1"/>
            <a:r>
              <a:rPr lang="en-US" dirty="0"/>
              <a:t>Accepting != Ignoring</a:t>
            </a:r>
          </a:p>
          <a:p>
            <a:pPr lvl="1"/>
            <a:r>
              <a:rPr lang="en-US" dirty="0"/>
              <a:t>Accepting complexity has to be combined with more awareness about it</a:t>
            </a:r>
          </a:p>
        </p:txBody>
      </p:sp>
    </p:spTree>
    <p:extLst>
      <p:ext uri="{BB962C8B-B14F-4D97-AF65-F5344CB8AC3E}">
        <p14:creationId xmlns:p14="http://schemas.microsoft.com/office/powerpoint/2010/main" val="323215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instability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7541</TotalTime>
  <Words>1881</Words>
  <Application>Microsoft Macintosh PowerPoint</Application>
  <PresentationFormat>Widescreen</PresentationFormat>
  <Paragraphs>346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Al Bayan Plain</vt:lpstr>
      <vt:lpstr>Arial</vt:lpstr>
      <vt:lpstr>Calibri</vt:lpstr>
      <vt:lpstr>Calibri Light</vt:lpstr>
      <vt:lpstr>Krungthep</vt:lpstr>
      <vt:lpstr>Lucida Sans Unicode</vt:lpstr>
      <vt:lpstr>Optima</vt:lpstr>
      <vt:lpstr>TheSans B4SemiLight</vt:lpstr>
      <vt:lpstr>Wingdings</vt:lpstr>
      <vt:lpstr>Office Theme</vt:lpstr>
      <vt:lpstr>Design</vt:lpstr>
      <vt:lpstr>Agenda</vt:lpstr>
      <vt:lpstr>What is Complexity?</vt:lpstr>
      <vt:lpstr>Intro</vt:lpstr>
      <vt:lpstr>PowerPoint Presentation</vt:lpstr>
      <vt:lpstr>Looking at Design Complexity Structurally</vt:lpstr>
      <vt:lpstr>Design Instability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Problematic Solution “Everything we design has the potential not only to solve problems but also to create new ones.” (Lawson 2005)</vt:lpstr>
      <vt:lpstr>4. Problematic Solution</vt:lpstr>
      <vt:lpstr>4. Problematic Solution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Dealing with Complexity</vt:lpstr>
      <vt:lpstr>Design Instability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62</cp:revision>
  <cp:lastPrinted>2018-02-15T14:24:18Z</cp:lastPrinted>
  <dcterms:created xsi:type="dcterms:W3CDTF">2018-02-15T11:36:49Z</dcterms:created>
  <dcterms:modified xsi:type="dcterms:W3CDTF">2018-02-22T14:28:35Z</dcterms:modified>
</cp:coreProperties>
</file>